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8"/>
  </p:notesMasterIdLst>
  <p:sldIdLst>
    <p:sldId id="256" r:id="rId2"/>
    <p:sldId id="282" r:id="rId3"/>
    <p:sldId id="257" r:id="rId4"/>
    <p:sldId id="259" r:id="rId5"/>
    <p:sldId id="261" r:id="rId6"/>
    <p:sldId id="287" r:id="rId7"/>
    <p:sldId id="300" r:id="rId8"/>
    <p:sldId id="298" r:id="rId9"/>
    <p:sldId id="299" r:id="rId10"/>
    <p:sldId id="289" r:id="rId11"/>
    <p:sldId id="294" r:id="rId12"/>
    <p:sldId id="291" r:id="rId13"/>
    <p:sldId id="295" r:id="rId14"/>
    <p:sldId id="292" r:id="rId15"/>
    <p:sldId id="297" r:id="rId16"/>
    <p:sldId id="260" r:id="rId1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435D"/>
    <a:srgbClr val="313131"/>
    <a:srgbClr val="007033"/>
    <a:srgbClr val="EAF7B0"/>
    <a:srgbClr val="C79E37"/>
    <a:srgbClr val="202E54"/>
    <a:srgbClr val="FF2549"/>
    <a:srgbClr val="1D3A00"/>
    <a:srgbClr val="5EEC3C"/>
    <a:srgbClr val="99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90"/>
    <p:restoredTop sz="94647"/>
  </p:normalViewPr>
  <p:slideViewPr>
    <p:cSldViewPr>
      <p:cViewPr varScale="1">
        <p:scale>
          <a:sx n="140" d="100"/>
          <a:sy n="140" d="100"/>
        </p:scale>
        <p:origin x="162" y="27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42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40935" y="1502815"/>
            <a:ext cx="3359510" cy="137434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0" i="0">
                <a:solidFill>
                  <a:schemeClr val="accent6">
                    <a:lumMod val="60000"/>
                    <a:lumOff val="4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40935" y="2889770"/>
            <a:ext cx="3344812" cy="920846"/>
          </a:xfrm>
        </p:spPr>
        <p:txBody>
          <a:bodyPr>
            <a:normAutofit/>
          </a:bodyPr>
          <a:lstStyle>
            <a:lvl1pPr marL="0" indent="0" algn="r">
              <a:buNone/>
              <a:defRPr sz="2400" b="0" i="0">
                <a:solidFill>
                  <a:schemeClr val="accent1">
                    <a:lumMod val="40000"/>
                    <a:lumOff val="6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81175"/>
            <a:ext cx="8246070" cy="763526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502815"/>
            <a:ext cx="8246070" cy="3359507"/>
          </a:xfrm>
        </p:spPr>
        <p:txBody>
          <a:bodyPr/>
          <a:lstStyle>
            <a:lvl1pPr algn="l">
              <a:defRPr sz="2800">
                <a:solidFill>
                  <a:srgbClr val="002060"/>
                </a:solidFill>
              </a:defRPr>
            </a:lvl1pPr>
            <a:lvl2pPr algn="l">
              <a:defRPr>
                <a:solidFill>
                  <a:srgbClr val="002060"/>
                </a:solidFill>
              </a:defRPr>
            </a:lvl2pPr>
            <a:lvl3pPr algn="l">
              <a:defRPr>
                <a:solidFill>
                  <a:srgbClr val="002060"/>
                </a:solidFill>
              </a:defRPr>
            </a:lvl3pPr>
            <a:lvl4pPr algn="l">
              <a:defRPr>
                <a:solidFill>
                  <a:srgbClr val="002060"/>
                </a:solidFill>
              </a:defRPr>
            </a:lvl4pPr>
            <a:lvl5pPr algn="l"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梯形 8">
            <a:extLst>
              <a:ext uri="{FF2B5EF4-FFF2-40B4-BE49-F238E27FC236}">
                <a16:creationId xmlns:a16="http://schemas.microsoft.com/office/drawing/2014/main" id="{6EC93644-C51B-C942-9E79-E811C8EFD17A}"/>
              </a:ext>
            </a:extLst>
          </p:cNvPr>
          <p:cNvSpPr/>
          <p:nvPr userDrawn="1"/>
        </p:nvSpPr>
        <p:spPr>
          <a:xfrm>
            <a:off x="1285945" y="0"/>
            <a:ext cx="9467710" cy="5143500"/>
          </a:xfrm>
          <a:prstGeom prst="trapezoid">
            <a:avLst>
              <a:gd name="adj" fmla="val 3137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2245" y="433880"/>
            <a:ext cx="5802789" cy="725349"/>
          </a:xfrm>
        </p:spPr>
        <p:txBody>
          <a:bodyPr>
            <a:normAutofit/>
          </a:bodyPr>
          <a:lstStyle>
            <a:lvl1pPr algn="l">
              <a:defRPr sz="3200" b="0" i="0">
                <a:solidFill>
                  <a:schemeClr val="accent6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2245" y="1197405"/>
            <a:ext cx="5802789" cy="3511061"/>
          </a:xfrm>
        </p:spPr>
        <p:txBody>
          <a:bodyPr/>
          <a:lstStyle>
            <a:lvl1pPr>
              <a:defRPr sz="2400" b="0" i="0">
                <a:solidFill>
                  <a:schemeClr val="tx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defRPr>
            </a:lvl1pPr>
            <a:lvl2pPr>
              <a:defRPr sz="2400" b="0" i="0">
                <a:solidFill>
                  <a:schemeClr val="tx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defRPr>
            </a:lvl2pPr>
            <a:lvl3pPr>
              <a:defRPr sz="2000" b="0" i="0">
                <a:solidFill>
                  <a:schemeClr val="tx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defRPr>
            </a:lvl3pPr>
            <a:lvl4pPr>
              <a:defRPr sz="1800" b="0" i="0">
                <a:solidFill>
                  <a:schemeClr val="tx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defRPr>
            </a:lvl4pPr>
            <a:lvl5pPr>
              <a:defRPr sz="1800" b="0" i="0">
                <a:solidFill>
                  <a:schemeClr val="tx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17" y="281175"/>
            <a:ext cx="8093365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55519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127916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 algn="ctr"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algn="ctr"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algn="ctr"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algn="ctr">
              <a:defRPr sz="1600">
                <a:solidFill>
                  <a:schemeClr val="tx2">
                    <a:lumMod val="50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55519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127916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 algn="ctr"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algn="ctr"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algn="ctr"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algn="ctr">
              <a:defRPr sz="1600">
                <a:solidFill>
                  <a:schemeClr val="tx2">
                    <a:lumMod val="50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PingFang SC" panose="020B0400000000000000" pitchFamily="34" charset="-122"/>
          <a:ea typeface="PingFang SC" panose="020B0400000000000000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PingFang SC" panose="020B0400000000000000" pitchFamily="34" charset="-122"/>
          <a:ea typeface="PingFang SC" panose="020B0400000000000000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1"/>
          </a:solidFill>
          <a:latin typeface="PingFang SC" panose="020B0400000000000000" pitchFamily="34" charset="-122"/>
          <a:ea typeface="PingFang SC" panose="020B0400000000000000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tx1"/>
          </a:solidFill>
          <a:latin typeface="PingFang SC" panose="020B0400000000000000" pitchFamily="34" charset="-122"/>
          <a:ea typeface="PingFang SC" panose="020B0400000000000000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tx1"/>
          </a:solidFill>
          <a:latin typeface="PingFang SC" panose="020B0400000000000000" pitchFamily="34" charset="-122"/>
          <a:ea typeface="PingFang SC" panose="020B0400000000000000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tx1"/>
          </a:solidFill>
          <a:latin typeface="PingFang SC" panose="020B0400000000000000" pitchFamily="34" charset="-122"/>
          <a:ea typeface="PingFang SC" panose="020B0400000000000000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26236" y="2161721"/>
            <a:ext cx="3517763" cy="458115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sz="1800" dirty="0"/>
              <a:t>一个基于社交网络的旅行服务系统</a:t>
            </a:r>
            <a:endParaRPr lang="en-US" sz="1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3038E9-7A5F-DB4C-89E1-7571B58B6B7E}"/>
              </a:ext>
            </a:extLst>
          </p:cNvPr>
          <p:cNvSpPr txBox="1">
            <a:spLocks/>
          </p:cNvSpPr>
          <p:nvPr/>
        </p:nvSpPr>
        <p:spPr>
          <a:xfrm>
            <a:off x="5626236" y="1550901"/>
            <a:ext cx="1068935" cy="6108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accent6">
                    <a:lumMod val="60000"/>
                    <a:lumOff val="4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defRPr>
            </a:lvl1pPr>
          </a:lstStyle>
          <a:p>
            <a:pPr algn="ctr"/>
            <a:r>
              <a:rPr lang="zh-CN" altLang="en-US" sz="4000" b="1" dirty="0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行迹</a:t>
            </a:r>
            <a:endParaRPr lang="en-US" sz="4000" b="1" dirty="0"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333A3E25-5FEC-2444-9FA9-23D375DC5D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26236" y="2643879"/>
            <a:ext cx="3344812" cy="257324"/>
          </a:xfrm>
        </p:spPr>
        <p:txBody>
          <a:bodyPr>
            <a:normAutofit lnSpcReduction="10000"/>
          </a:bodyPr>
          <a:lstStyle/>
          <a:p>
            <a:pPr algn="l"/>
            <a:r>
              <a:rPr lang="en-US" altLang="zh-CN" sz="1100" dirty="0"/>
              <a:t>《</a:t>
            </a:r>
            <a:r>
              <a:rPr lang="zh-CN" altLang="en-US" sz="1100" dirty="0"/>
              <a:t>软件工程</a:t>
            </a:r>
            <a:r>
              <a:rPr lang="en-US" altLang="zh-CN" sz="1100" dirty="0"/>
              <a:t>》</a:t>
            </a:r>
            <a:r>
              <a:rPr lang="zh-CN" altLang="en-US" sz="1100" dirty="0"/>
              <a:t>第一组课程项目第二阶段课堂展示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E7A1B-91F0-DB40-8CC7-970D06FD7D2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802789" cy="72534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rgbClr val="38435D"/>
                </a:solidFill>
              </a:rPr>
              <a:t>类图（前端）</a:t>
            </a:r>
            <a:endParaRPr lang="en-US" sz="3200" dirty="0">
              <a:solidFill>
                <a:srgbClr val="38435D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8CE4273-C819-594D-8CD8-1A6B40A7D9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00" y="388703"/>
            <a:ext cx="7317200" cy="475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280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AD1D-D05D-DB40-9B24-446D3A9329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130" y="-176940"/>
            <a:ext cx="5744894" cy="532044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26DA462-5863-234D-8F9F-419B49D8411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802789" cy="72534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rgbClr val="38435D"/>
                </a:solidFill>
              </a:rPr>
              <a:t>类图（后端）</a:t>
            </a:r>
            <a:endParaRPr lang="en-US" sz="3200" dirty="0">
              <a:solidFill>
                <a:srgbClr val="3843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059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E7A1B-91F0-DB40-8CC7-970D06FD7D2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802789" cy="72534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rgbClr val="38435D"/>
                </a:solidFill>
              </a:rPr>
              <a:t>顺序图</a:t>
            </a:r>
            <a:endParaRPr lang="en-US" sz="3200" dirty="0">
              <a:solidFill>
                <a:srgbClr val="38435D"/>
              </a:solidFill>
            </a:endParaRPr>
          </a:p>
        </p:txBody>
      </p:sp>
      <p:pic>
        <p:nvPicPr>
          <p:cNvPr id="4" name="Picture 49" descr="Screen Clipping">
            <a:extLst>
              <a:ext uri="{FF2B5EF4-FFF2-40B4-BE49-F238E27FC236}">
                <a16:creationId xmlns:a16="http://schemas.microsoft.com/office/drawing/2014/main" id="{348B5131-83B7-6B4E-BEEB-93616FD9E9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476" y="891995"/>
            <a:ext cx="4398628" cy="3168000"/>
          </a:xfrm>
          <a:prstGeom prst="rect">
            <a:avLst/>
          </a:prstGeom>
        </p:spPr>
      </p:pic>
      <p:sp>
        <p:nvSpPr>
          <p:cNvPr id="5" name="TextBox 50">
            <a:extLst>
              <a:ext uri="{FF2B5EF4-FFF2-40B4-BE49-F238E27FC236}">
                <a16:creationId xmlns:a16="http://schemas.microsoft.com/office/drawing/2014/main" id="{1B7B9749-1828-3948-AC94-294DE2B4B69B}"/>
              </a:ext>
            </a:extLst>
          </p:cNvPr>
          <p:cNvSpPr txBox="1"/>
          <p:nvPr/>
        </p:nvSpPr>
        <p:spPr>
          <a:xfrm>
            <a:off x="6521624" y="4260652"/>
            <a:ext cx="64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dk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登陆  </a:t>
            </a:r>
            <a:endParaRPr lang="en-US" b="1" dirty="0">
              <a:solidFill>
                <a:schemeClr val="dk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6" name="Picture 2" descr="Screen Clipping">
            <a:extLst>
              <a:ext uri="{FF2B5EF4-FFF2-40B4-BE49-F238E27FC236}">
                <a16:creationId xmlns:a16="http://schemas.microsoft.com/office/drawing/2014/main" id="{E665E231-2EF7-3441-AEEF-4C920BD3F4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8" y="891995"/>
            <a:ext cx="4354145" cy="316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78B4330-69EC-B545-94E0-06BA7B26FEAA}"/>
              </a:ext>
            </a:extLst>
          </p:cNvPr>
          <p:cNvSpPr/>
          <p:nvPr/>
        </p:nvSpPr>
        <p:spPr>
          <a:xfrm>
            <a:off x="1924174" y="425600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dk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注册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5318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E7A1B-91F0-DB40-8CC7-970D06FD7D2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802789" cy="72534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rgbClr val="38435D"/>
                </a:solidFill>
              </a:rPr>
              <a:t>顺序图</a:t>
            </a:r>
            <a:endParaRPr lang="en-US" sz="3200" dirty="0">
              <a:solidFill>
                <a:srgbClr val="38435D"/>
              </a:solidFill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EDA7C1D3-276C-7F4E-A5AB-7BCC1F46D748}"/>
              </a:ext>
            </a:extLst>
          </p:cNvPr>
          <p:cNvSpPr txBox="1"/>
          <p:nvPr/>
        </p:nvSpPr>
        <p:spPr>
          <a:xfrm>
            <a:off x="1568189" y="3939382"/>
            <a:ext cx="137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dk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 添加行迹</a:t>
            </a:r>
            <a:endParaRPr lang="en-US" b="1" dirty="0">
              <a:solidFill>
                <a:schemeClr val="dk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8" name="Picture 1" descr="Screen Clipping">
            <a:extLst>
              <a:ext uri="{FF2B5EF4-FFF2-40B4-BE49-F238E27FC236}">
                <a16:creationId xmlns:a16="http://schemas.microsoft.com/office/drawing/2014/main" id="{FCFAE342-8A62-064A-B0E5-7D7A45F3DE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55" y="725349"/>
            <a:ext cx="4223615" cy="3058980"/>
          </a:xfrm>
          <a:prstGeom prst="rect">
            <a:avLst/>
          </a:prstGeom>
        </p:spPr>
      </p:pic>
      <p:pic>
        <p:nvPicPr>
          <p:cNvPr id="9" name="Picture 2" descr="Screen Clipping">
            <a:extLst>
              <a:ext uri="{FF2B5EF4-FFF2-40B4-BE49-F238E27FC236}">
                <a16:creationId xmlns:a16="http://schemas.microsoft.com/office/drawing/2014/main" id="{F5D2CE73-9E9C-E540-8FEE-DFC7DB8D3F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170" y="725349"/>
            <a:ext cx="4327865" cy="307263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C1D2310-7D10-CF49-946F-B1727907D297}"/>
              </a:ext>
            </a:extLst>
          </p:cNvPr>
          <p:cNvSpPr/>
          <p:nvPr/>
        </p:nvSpPr>
        <p:spPr>
          <a:xfrm>
            <a:off x="5438495" y="3939382"/>
            <a:ext cx="2185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dk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向行迹中关联好友  </a:t>
            </a:r>
            <a:endParaRPr lang="en-US" altLang="zh-CN" b="1" dirty="0">
              <a:solidFill>
                <a:schemeClr val="dk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3663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E7A1B-91F0-DB40-8CC7-970D06FD7D2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802789" cy="72534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rgbClr val="38435D"/>
                </a:solidFill>
              </a:rPr>
              <a:t>状态图</a:t>
            </a:r>
            <a:endParaRPr lang="en-US" sz="3200" dirty="0">
              <a:solidFill>
                <a:srgbClr val="38435D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966358-C121-44D9-91C0-5FC9F77F7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237" y="0"/>
            <a:ext cx="77653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99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E7A1B-91F0-DB40-8CC7-970D06FD7D2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802789" cy="72534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rgbClr val="38435D"/>
                </a:solidFill>
              </a:rPr>
              <a:t>状态图</a:t>
            </a:r>
            <a:endParaRPr lang="en-US" sz="3200" dirty="0">
              <a:solidFill>
                <a:srgbClr val="38435D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33CCF9-E3B3-124D-B953-0447418D3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648" y="66219"/>
            <a:ext cx="7571352" cy="50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791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F3038E9-7A5F-DB4C-89E1-7571B58B6B7E}"/>
              </a:ext>
            </a:extLst>
          </p:cNvPr>
          <p:cNvSpPr txBox="1">
            <a:spLocks/>
          </p:cNvSpPr>
          <p:nvPr/>
        </p:nvSpPr>
        <p:spPr>
          <a:xfrm>
            <a:off x="5626236" y="1960930"/>
            <a:ext cx="2152569" cy="6108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accent6">
                    <a:lumMod val="60000"/>
                    <a:lumOff val="4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defRPr>
            </a:lvl1pPr>
          </a:lstStyle>
          <a:p>
            <a:pPr algn="ctr"/>
            <a:r>
              <a:rPr lang="zh-CN" altLang="en-US" sz="4000" b="1" dirty="0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谢谢观看！</a:t>
            </a:r>
            <a:endParaRPr lang="en-US" sz="4000" b="1" dirty="0"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333A3E25-5FEC-2444-9FA9-23D375DC5D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26236" y="2571750"/>
            <a:ext cx="3344812" cy="257324"/>
          </a:xfrm>
        </p:spPr>
        <p:txBody>
          <a:bodyPr>
            <a:normAutofit fontScale="92500"/>
          </a:bodyPr>
          <a:lstStyle/>
          <a:p>
            <a:pPr algn="l"/>
            <a:r>
              <a:rPr lang="en-US" altLang="zh-CN" sz="800" dirty="0" err="1"/>
              <a:t>Github</a:t>
            </a:r>
            <a:r>
              <a:rPr lang="zh-CN" altLang="en-US" sz="800" dirty="0"/>
              <a:t>地址：</a:t>
            </a:r>
            <a:r>
              <a:rPr lang="en-US" altLang="zh-CN" sz="800" dirty="0"/>
              <a:t>https://</a:t>
            </a:r>
            <a:r>
              <a:rPr lang="en-US" altLang="zh-CN" sz="800" dirty="0" err="1"/>
              <a:t>github.com</a:t>
            </a:r>
            <a:r>
              <a:rPr lang="en-US" altLang="zh-CN" sz="800" dirty="0"/>
              <a:t>/</a:t>
            </a:r>
            <a:r>
              <a:rPr lang="en-US" altLang="zh-CN" sz="800" dirty="0" err="1"/>
              <a:t>skyetim</a:t>
            </a:r>
            <a:r>
              <a:rPr lang="en-US" altLang="zh-CN" sz="800" dirty="0"/>
              <a:t>/</a:t>
            </a:r>
            <a:r>
              <a:rPr lang="en-US" altLang="zh-CN" sz="800" dirty="0" err="1"/>
              <a:t>software_engineering_project</a:t>
            </a:r>
            <a:endParaRPr lang="zh-CN" altLang="en-US" sz="800" dirty="0"/>
          </a:p>
        </p:txBody>
      </p:sp>
    </p:spTree>
    <p:extLst>
      <p:ext uri="{BB962C8B-B14F-4D97-AF65-F5344CB8AC3E}">
        <p14:creationId xmlns:p14="http://schemas.microsoft.com/office/powerpoint/2010/main" val="673341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项目基本信息</a:t>
            </a:r>
            <a:endParaRPr lang="en-US" sz="28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09A3546-9A41-8A48-8746-19A1FA08B0F2}"/>
              </a:ext>
            </a:extLst>
          </p:cNvPr>
          <p:cNvSpPr/>
          <p:nvPr/>
        </p:nvSpPr>
        <p:spPr>
          <a:xfrm>
            <a:off x="2892245" y="1655520"/>
            <a:ext cx="6251755" cy="161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本项目试图建立一个旅游服务系统，用户可以在系统里记录自己过去或未来的行程，看到自己都到过哪些地方。本系统还试图依靠好友关系进行智能推荐，例如在相近的时间段规划了相同的行程的好友会得到建议，方便找到一起出行的朋友。用户也可以知道过去有哪些好友去过某个目的地，方便从他们那里获取信息、寻找建议等。</a:t>
            </a:r>
            <a:endParaRPr lang="zh-CN" altLang="en-US" sz="1600" dirty="0"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7747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目录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502815"/>
            <a:ext cx="8246070" cy="3206805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/>
              <a:t>小组成员分工及进度</a:t>
            </a:r>
            <a:endParaRPr lang="en-US" altLang="zh-CN" sz="2000" dirty="0"/>
          </a:p>
          <a:p>
            <a:pPr algn="l">
              <a:lnSpc>
                <a:spcPct val="150000"/>
              </a:lnSpc>
            </a:pPr>
            <a:r>
              <a:rPr lang="zh-CN" altLang="en-US" sz="2000" dirty="0"/>
              <a:t>用况图</a:t>
            </a:r>
            <a:endParaRPr lang="en-US" altLang="zh-CN" sz="2000" dirty="0"/>
          </a:p>
          <a:p>
            <a:pPr algn="l">
              <a:lnSpc>
                <a:spcPct val="150000"/>
              </a:lnSpc>
            </a:pPr>
            <a:r>
              <a:rPr lang="zh-CN" altLang="en-US" sz="2000" dirty="0"/>
              <a:t>包图</a:t>
            </a:r>
            <a:endParaRPr lang="en-US" altLang="zh-CN" sz="2000" dirty="0"/>
          </a:p>
          <a:p>
            <a:pPr algn="l">
              <a:lnSpc>
                <a:spcPct val="150000"/>
              </a:lnSpc>
            </a:pPr>
            <a:r>
              <a:rPr lang="zh-CN" altLang="en-US" sz="2000" dirty="0"/>
              <a:t>类图</a:t>
            </a:r>
            <a:endParaRPr lang="en-US" altLang="zh-CN" sz="2000" dirty="0"/>
          </a:p>
          <a:p>
            <a:pPr algn="l">
              <a:lnSpc>
                <a:spcPct val="150000"/>
              </a:lnSpc>
            </a:pPr>
            <a:r>
              <a:rPr lang="zh-CN" altLang="en-US" sz="2000" dirty="0"/>
              <a:t>顺序图</a:t>
            </a:r>
            <a:endParaRPr lang="en-US" altLang="zh-CN" sz="2000" dirty="0"/>
          </a:p>
          <a:p>
            <a:pPr algn="l">
              <a:lnSpc>
                <a:spcPct val="150000"/>
              </a:lnSpc>
            </a:pPr>
            <a:r>
              <a:rPr lang="zh-CN" altLang="en-US" sz="2000" dirty="0"/>
              <a:t>状态图</a:t>
            </a:r>
            <a:endParaRPr lang="en-US" altLang="zh-CN" sz="2000" dirty="0"/>
          </a:p>
          <a:p>
            <a:pPr algn="l"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小组成员介绍及分工</a:t>
            </a:r>
            <a:endParaRPr 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B7866DD5-9DA6-0249-986A-12E9E0DCCA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4217800"/>
              </p:ext>
            </p:extLst>
          </p:nvPr>
        </p:nvGraphicFramePr>
        <p:xfrm>
          <a:off x="2892244" y="1197405"/>
          <a:ext cx="5955497" cy="3641827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814964">
                  <a:extLst>
                    <a:ext uri="{9D8B030D-6E8A-4147-A177-3AD203B41FA5}">
                      <a16:colId xmlns:a16="http://schemas.microsoft.com/office/drawing/2014/main" val="1453642301"/>
                    </a:ext>
                  </a:extLst>
                </a:gridCol>
                <a:gridCol w="1434889">
                  <a:extLst>
                    <a:ext uri="{9D8B030D-6E8A-4147-A177-3AD203B41FA5}">
                      <a16:colId xmlns:a16="http://schemas.microsoft.com/office/drawing/2014/main" val="667977665"/>
                    </a:ext>
                  </a:extLst>
                </a:gridCol>
                <a:gridCol w="1415068">
                  <a:extLst>
                    <a:ext uri="{9D8B030D-6E8A-4147-A177-3AD203B41FA5}">
                      <a16:colId xmlns:a16="http://schemas.microsoft.com/office/drawing/2014/main" val="3126095747"/>
                    </a:ext>
                  </a:extLst>
                </a:gridCol>
                <a:gridCol w="2290576">
                  <a:extLst>
                    <a:ext uri="{9D8B030D-6E8A-4147-A177-3AD203B41FA5}">
                      <a16:colId xmlns:a16="http://schemas.microsoft.com/office/drawing/2014/main" val="821337448"/>
                    </a:ext>
                  </a:extLst>
                </a:gridCol>
              </a:tblGrid>
              <a:tr h="41094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姓名</a:t>
                      </a:r>
                      <a:endParaRPr lang="zh-CN" altLang="en-US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学院</a:t>
                      </a:r>
                      <a:endParaRPr lang="zh-CN" altLang="en-US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工作内容</a:t>
                      </a:r>
                      <a:endParaRPr lang="zh-CN" altLang="en-US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第二阶段分工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5179015"/>
                  </a:ext>
                </a:extLst>
              </a:tr>
              <a:tr h="3445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王天</a:t>
                      </a:r>
                      <a:endParaRPr lang="zh-CN" altLang="en-US" sz="1600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光华管理学院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前端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类图（前端）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3393985"/>
                  </a:ext>
                </a:extLst>
              </a:tr>
              <a:tr h="3445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阳磊</a:t>
                      </a:r>
                      <a:endParaRPr lang="en-US" altLang="zh-CN" sz="1600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光华管理学院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前端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状态图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6201"/>
                  </a:ext>
                </a:extLst>
              </a:tr>
              <a:tr h="3445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曹秦瑜</a:t>
                      </a:r>
                      <a:endParaRPr lang="zh-CN" altLang="en-US" sz="1600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物理学院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前端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用况图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608504"/>
                  </a:ext>
                </a:extLst>
              </a:tr>
              <a:tr h="3445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杨纪翔</a:t>
                      </a:r>
                      <a:endParaRPr lang="zh-CN" altLang="en-US" sz="1600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物理学院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后端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包图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0260477"/>
                  </a:ext>
                </a:extLst>
              </a:tr>
              <a:tr h="3445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刘茁</a:t>
                      </a:r>
                      <a:endParaRPr lang="zh-CN" altLang="en-US" sz="1600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物理学院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后端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顺序图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047128"/>
                  </a:ext>
                </a:extLst>
              </a:tr>
              <a:tr h="3445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潘学海</a:t>
                      </a:r>
                      <a:endParaRPr lang="zh-CN" altLang="en-US" sz="1600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物理学院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后端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类图（后端）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2273645"/>
                  </a:ext>
                </a:extLst>
              </a:tr>
              <a:tr h="3445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关钧睿</a:t>
                      </a:r>
                      <a:endParaRPr lang="zh-CN" altLang="en-US" sz="1600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信息科学技术学院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技术指导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587077"/>
                  </a:ext>
                </a:extLst>
              </a:tr>
              <a:tr h="3445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孙艳春</a:t>
                      </a:r>
                      <a:endParaRPr lang="zh-CN" altLang="en-US" sz="1600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信息科学技术学院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总指导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8451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1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6DD8A24-297D-944C-BD89-212EE61D7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66" y="0"/>
            <a:ext cx="8380668" cy="51435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983FB84-C00A-9142-8590-F338C8FDE950}"/>
              </a:ext>
            </a:extLst>
          </p:cNvPr>
          <p:cNvSpPr/>
          <p:nvPr/>
        </p:nvSpPr>
        <p:spPr>
          <a:xfrm>
            <a:off x="3197655" y="2113635"/>
            <a:ext cx="1679755" cy="1679755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8114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E7A1B-91F0-DB40-8CC7-970D06FD7D2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802789" cy="72534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rgbClr val="38435D"/>
                </a:solidFill>
              </a:rPr>
              <a:t>用况图</a:t>
            </a:r>
            <a:endParaRPr lang="en-US" sz="3200" dirty="0">
              <a:solidFill>
                <a:srgbClr val="38435D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C54908-491F-4DBB-86E4-770D40BBE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605" y="0"/>
            <a:ext cx="669179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75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E7A1B-91F0-DB40-8CC7-970D06FD7D2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802789" cy="72534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rgbClr val="38435D"/>
                </a:solidFill>
              </a:rPr>
              <a:t>包图</a:t>
            </a:r>
            <a:endParaRPr lang="en-US" sz="3200" dirty="0">
              <a:solidFill>
                <a:srgbClr val="38435D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5349"/>
            <a:ext cx="9144000" cy="441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11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E7A1B-91F0-DB40-8CC7-970D06FD7D2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802789" cy="72534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rgbClr val="38435D"/>
                </a:solidFill>
              </a:rPr>
              <a:t>包图（前端）</a:t>
            </a:r>
            <a:endParaRPr lang="en-US" sz="3200" dirty="0">
              <a:solidFill>
                <a:srgbClr val="38435D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400874-2008-ED40-BC3F-260B04581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6586"/>
            <a:ext cx="9144000" cy="455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3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E7A1B-91F0-DB40-8CC7-970D06FD7D2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802789" cy="72534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rgbClr val="38435D"/>
                </a:solidFill>
              </a:rPr>
              <a:t>包图（后端）</a:t>
            </a:r>
            <a:endParaRPr lang="en-US" sz="3200" dirty="0">
              <a:solidFill>
                <a:srgbClr val="38435D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B1C200-B8A8-0049-BDEB-944E64D89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570" y="0"/>
            <a:ext cx="516823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978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261</Words>
  <Application>Microsoft Office PowerPoint</Application>
  <PresentationFormat>全屏显示(16:9)</PresentationFormat>
  <Paragraphs>64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LingWai SC Medium</vt:lpstr>
      <vt:lpstr>PingFang SC</vt:lpstr>
      <vt:lpstr>Arial</vt:lpstr>
      <vt:lpstr>Calibri</vt:lpstr>
      <vt:lpstr>Office Theme</vt:lpstr>
      <vt:lpstr>一个基于社交网络的旅行服务系统</vt:lpstr>
      <vt:lpstr>项目基本信息</vt:lpstr>
      <vt:lpstr>目录</vt:lpstr>
      <vt:lpstr>小组成员介绍及分工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2019-04-25T02:21:17Z</dcterms:modified>
</cp:coreProperties>
</file>